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sldIdLst>
    <p:sldId id="256" r:id="rId2"/>
    <p:sldId id="257" r:id="rId3"/>
    <p:sldId id="275" r:id="rId4"/>
    <p:sldId id="277" r:id="rId5"/>
    <p:sldId id="278" r:id="rId6"/>
    <p:sldId id="258" r:id="rId7"/>
    <p:sldId id="260" r:id="rId8"/>
    <p:sldId id="259" r:id="rId9"/>
    <p:sldId id="276" r:id="rId10"/>
    <p:sldId id="268" r:id="rId11"/>
    <p:sldId id="269" r:id="rId12"/>
    <p:sldId id="270" r:id="rId13"/>
    <p:sldId id="271" r:id="rId14"/>
    <p:sldId id="272" r:id="rId15"/>
    <p:sldId id="261" r:id="rId16"/>
    <p:sldId id="262" r:id="rId17"/>
    <p:sldId id="273" r:id="rId18"/>
    <p:sldId id="274" r:id="rId19"/>
    <p:sldId id="263" r:id="rId20"/>
    <p:sldId id="264" r:id="rId21"/>
    <p:sldId id="265" r:id="rId22"/>
    <p:sldId id="266"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9/18/2021</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The Expectation Measure</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9EDC-A93B-4B54-8303-9BB4A532F2B0}"/>
              </a:ext>
            </a:extLst>
          </p:cNvPr>
          <p:cNvSpPr>
            <a:spLocks noGrp="1"/>
          </p:cNvSpPr>
          <p:nvPr>
            <p:ph type="title"/>
          </p:nvPr>
        </p:nvSpPr>
        <p:spPr/>
        <p:txBody>
          <a:bodyPr/>
          <a:lstStyle/>
          <a:p>
            <a:r>
              <a:rPr lang="en-US" dirty="0"/>
              <a:t>Promise Kept Position</a:t>
            </a:r>
          </a:p>
        </p:txBody>
      </p:sp>
      <p:sp>
        <p:nvSpPr>
          <p:cNvPr id="3" name="Content Placeholder 2">
            <a:extLst>
              <a:ext uri="{FF2B5EF4-FFF2-40B4-BE49-F238E27FC236}">
                <a16:creationId xmlns:a16="http://schemas.microsoft.com/office/drawing/2014/main" id="{0A27D22D-497E-44C2-B291-5F0E456F645F}"/>
              </a:ext>
            </a:extLst>
          </p:cNvPr>
          <p:cNvSpPr>
            <a:spLocks noGrp="1"/>
          </p:cNvSpPr>
          <p:nvPr>
            <p:ph idx="1"/>
          </p:nvPr>
        </p:nvSpPr>
        <p:spPr/>
        <p:txBody>
          <a:bodyPr/>
          <a:lstStyle/>
          <a:p>
            <a:r>
              <a:rPr lang="en-US" dirty="0"/>
              <a:t>If the doctor had kept his promise, George would have had</a:t>
            </a:r>
          </a:p>
          <a:p>
            <a:pPr marL="0" indent="0">
              <a:buNone/>
            </a:pPr>
            <a:r>
              <a:rPr lang="en-US" dirty="0"/>
              <a:t>(Pick the best answer)</a:t>
            </a:r>
          </a:p>
          <a:p>
            <a:pPr marL="514350" indent="-514350">
              <a:buSzPct val="100000"/>
              <a:buFont typeface="+mj-lt"/>
              <a:buAutoNum type="alphaLcParenR"/>
            </a:pPr>
            <a:r>
              <a:rPr lang="en-US" dirty="0"/>
              <a:t>A skin-grafted hand.</a:t>
            </a:r>
          </a:p>
          <a:p>
            <a:pPr marL="514350" indent="-514350">
              <a:buSzPct val="100000"/>
              <a:buFont typeface="+mj-lt"/>
              <a:buAutoNum type="alphaLcParenR"/>
            </a:pPr>
            <a:r>
              <a:rPr lang="en-US" dirty="0"/>
              <a:t>A repaired hand</a:t>
            </a:r>
          </a:p>
          <a:p>
            <a:pPr marL="514350" indent="-514350">
              <a:buSzPct val="100000"/>
              <a:buFont typeface="+mj-lt"/>
              <a:buAutoNum type="alphaLcParenR"/>
            </a:pPr>
            <a:r>
              <a:rPr lang="en-US" dirty="0"/>
              <a:t>A perfect hand (a perfectly repaired hand).</a:t>
            </a:r>
          </a:p>
          <a:p>
            <a:pPr marL="0" indent="0">
              <a:buSzPct val="100000"/>
              <a:buNone/>
            </a:pPr>
            <a:endParaRPr lang="en-US" dirty="0"/>
          </a:p>
        </p:txBody>
      </p:sp>
    </p:spTree>
    <p:extLst>
      <p:ext uri="{BB962C8B-B14F-4D97-AF65-F5344CB8AC3E}">
        <p14:creationId xmlns:p14="http://schemas.microsoft.com/office/powerpoint/2010/main" val="3283517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197E6-E9E8-415A-9B10-3D9855218A11}"/>
              </a:ext>
            </a:extLst>
          </p:cNvPr>
          <p:cNvSpPr>
            <a:spLocks noGrp="1"/>
          </p:cNvSpPr>
          <p:nvPr>
            <p:ph type="title"/>
          </p:nvPr>
        </p:nvSpPr>
        <p:spPr/>
        <p:txBody>
          <a:bodyPr/>
          <a:lstStyle/>
          <a:p>
            <a:r>
              <a:rPr lang="en-US" dirty="0"/>
              <a:t>Losses </a:t>
            </a:r>
            <a:r>
              <a:rPr lang="en-US" b="1" dirty="0"/>
              <a:t>Caused</a:t>
            </a:r>
            <a:r>
              <a:rPr lang="en-US" dirty="0"/>
              <a:t> By The Breach</a:t>
            </a:r>
          </a:p>
        </p:txBody>
      </p:sp>
      <p:sp>
        <p:nvSpPr>
          <p:cNvPr id="3" name="Content Placeholder 2">
            <a:extLst>
              <a:ext uri="{FF2B5EF4-FFF2-40B4-BE49-F238E27FC236}">
                <a16:creationId xmlns:a16="http://schemas.microsoft.com/office/drawing/2014/main" id="{D1242D4C-0ECE-45FA-A45B-A9B4BB814DBE}"/>
              </a:ext>
            </a:extLst>
          </p:cNvPr>
          <p:cNvSpPr>
            <a:spLocks noGrp="1"/>
          </p:cNvSpPr>
          <p:nvPr>
            <p:ph idx="1"/>
          </p:nvPr>
        </p:nvSpPr>
        <p:spPr/>
        <p:txBody>
          <a:bodyPr/>
          <a:lstStyle/>
          <a:p>
            <a:r>
              <a:rPr lang="en-US" dirty="0"/>
              <a:t>[To be filled in during class]</a:t>
            </a:r>
          </a:p>
        </p:txBody>
      </p:sp>
    </p:spTree>
    <p:extLst>
      <p:ext uri="{BB962C8B-B14F-4D97-AF65-F5344CB8AC3E}">
        <p14:creationId xmlns:p14="http://schemas.microsoft.com/office/powerpoint/2010/main" val="2265667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AFFA5-193F-4633-9BC9-8A2FFD212D48}"/>
              </a:ext>
            </a:extLst>
          </p:cNvPr>
          <p:cNvSpPr>
            <a:spLocks noGrp="1"/>
          </p:cNvSpPr>
          <p:nvPr>
            <p:ph type="title"/>
          </p:nvPr>
        </p:nvSpPr>
        <p:spPr/>
        <p:txBody>
          <a:bodyPr/>
          <a:lstStyle/>
          <a:p>
            <a:r>
              <a:rPr lang="en-US" dirty="0"/>
              <a:t>How Much Do We Give?</a:t>
            </a:r>
          </a:p>
        </p:txBody>
      </p:sp>
      <p:sp>
        <p:nvSpPr>
          <p:cNvPr id="3" name="Content Placeholder 2">
            <a:extLst>
              <a:ext uri="{FF2B5EF4-FFF2-40B4-BE49-F238E27FC236}">
                <a16:creationId xmlns:a16="http://schemas.microsoft.com/office/drawing/2014/main" id="{ED6A027C-C80F-40D2-AD42-1E656C87EDBA}"/>
              </a:ext>
            </a:extLst>
          </p:cNvPr>
          <p:cNvSpPr>
            <a:spLocks noGrp="1"/>
          </p:cNvSpPr>
          <p:nvPr>
            <p:ph idx="1"/>
          </p:nvPr>
        </p:nvSpPr>
        <p:spPr/>
        <p:txBody>
          <a:bodyPr/>
          <a:lstStyle/>
          <a:p>
            <a:r>
              <a:rPr lang="en-US" dirty="0"/>
              <a:t>We give George enough money to make the “losses caused by the breach” into the equivalent of a perfect hand. </a:t>
            </a:r>
          </a:p>
          <a:p>
            <a:r>
              <a:rPr lang="en-US" b="1" dirty="0"/>
              <a:t>Don’t worry—yet—about how we figure out how much money that is. </a:t>
            </a:r>
          </a:p>
        </p:txBody>
      </p:sp>
    </p:spTree>
    <p:extLst>
      <p:ext uri="{BB962C8B-B14F-4D97-AF65-F5344CB8AC3E}">
        <p14:creationId xmlns:p14="http://schemas.microsoft.com/office/powerpoint/2010/main" val="1654070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BD091-CEEC-4D15-B638-4E7CADACDFCF}"/>
              </a:ext>
            </a:extLst>
          </p:cNvPr>
          <p:cNvSpPr>
            <a:spLocks noGrp="1"/>
          </p:cNvSpPr>
          <p:nvPr>
            <p:ph type="title"/>
          </p:nvPr>
        </p:nvSpPr>
        <p:spPr/>
        <p:txBody>
          <a:bodyPr/>
          <a:lstStyle/>
          <a:p>
            <a:r>
              <a:rPr lang="en-US" dirty="0"/>
              <a:t>The Doctor’s Fee</a:t>
            </a:r>
          </a:p>
        </p:txBody>
      </p:sp>
      <p:sp>
        <p:nvSpPr>
          <p:cNvPr id="3" name="Content Placeholder 2">
            <a:extLst>
              <a:ext uri="{FF2B5EF4-FFF2-40B4-BE49-F238E27FC236}">
                <a16:creationId xmlns:a16="http://schemas.microsoft.com/office/drawing/2014/main" id="{5AE55734-8BB4-4F31-AAED-50B6BD7B45D9}"/>
              </a:ext>
            </a:extLst>
          </p:cNvPr>
          <p:cNvSpPr>
            <a:spLocks noGrp="1"/>
          </p:cNvSpPr>
          <p:nvPr>
            <p:ph idx="1"/>
          </p:nvPr>
        </p:nvSpPr>
        <p:spPr/>
        <p:txBody>
          <a:bodyPr/>
          <a:lstStyle/>
          <a:p>
            <a:r>
              <a:rPr lang="en-US" dirty="0"/>
              <a:t>Should we give George the doctor’s fee back?</a:t>
            </a:r>
          </a:p>
          <a:p>
            <a:pPr marL="514350" indent="-514350">
              <a:buSzPct val="100000"/>
              <a:buFont typeface="+mj-lt"/>
              <a:buAutoNum type="alphaLcParenR"/>
            </a:pPr>
            <a:r>
              <a:rPr lang="en-US" dirty="0"/>
              <a:t>Yes</a:t>
            </a:r>
          </a:p>
          <a:p>
            <a:pPr marL="514350" indent="-514350">
              <a:buSzPct val="100000"/>
              <a:buFont typeface="+mj-lt"/>
              <a:buAutoNum type="alphaLcParenR"/>
            </a:pPr>
            <a:r>
              <a:rPr lang="en-US" dirty="0"/>
              <a:t>No</a:t>
            </a:r>
          </a:p>
        </p:txBody>
      </p:sp>
    </p:spTree>
    <p:extLst>
      <p:ext uri="{BB962C8B-B14F-4D97-AF65-F5344CB8AC3E}">
        <p14:creationId xmlns:p14="http://schemas.microsoft.com/office/powerpoint/2010/main" val="284169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F03C6-87EA-477B-864E-13C31CF992FB}"/>
              </a:ext>
            </a:extLst>
          </p:cNvPr>
          <p:cNvSpPr>
            <a:spLocks noGrp="1"/>
          </p:cNvSpPr>
          <p:nvPr>
            <p:ph type="title"/>
          </p:nvPr>
        </p:nvSpPr>
        <p:spPr/>
        <p:txBody>
          <a:bodyPr/>
          <a:lstStyle/>
          <a:p>
            <a:r>
              <a:rPr lang="en-US" dirty="0"/>
              <a:t>Pain and Suffering</a:t>
            </a:r>
          </a:p>
        </p:txBody>
      </p:sp>
      <p:sp>
        <p:nvSpPr>
          <p:cNvPr id="3" name="Content Placeholder 2">
            <a:extLst>
              <a:ext uri="{FF2B5EF4-FFF2-40B4-BE49-F238E27FC236}">
                <a16:creationId xmlns:a16="http://schemas.microsoft.com/office/drawing/2014/main" id="{FC768D17-672A-4AA4-93EB-588877C70D7D}"/>
              </a:ext>
            </a:extLst>
          </p:cNvPr>
          <p:cNvSpPr>
            <a:spLocks noGrp="1"/>
          </p:cNvSpPr>
          <p:nvPr>
            <p:ph idx="1"/>
          </p:nvPr>
        </p:nvSpPr>
        <p:spPr/>
        <p:txBody>
          <a:bodyPr/>
          <a:lstStyle/>
          <a:p>
            <a:r>
              <a:rPr lang="en-US" dirty="0"/>
              <a:t>Do we compensate George for the pain and suffering that he experiences and that is a normal part of any such operation?</a:t>
            </a:r>
          </a:p>
          <a:p>
            <a:pPr marL="514350" indent="-514350">
              <a:buSzPct val="100000"/>
              <a:buFont typeface="+mj-lt"/>
              <a:buAutoNum type="alphaLcParenR"/>
            </a:pPr>
            <a:r>
              <a:rPr lang="en-US" dirty="0"/>
              <a:t>Yes</a:t>
            </a:r>
          </a:p>
          <a:p>
            <a:pPr marL="514350" indent="-514350">
              <a:buSzPct val="100000"/>
              <a:buFont typeface="+mj-lt"/>
              <a:buAutoNum type="alphaLcParenR"/>
            </a:pPr>
            <a:r>
              <a:rPr lang="en-US" dirty="0"/>
              <a:t>No</a:t>
            </a:r>
          </a:p>
          <a:p>
            <a:endParaRPr lang="en-US" dirty="0"/>
          </a:p>
        </p:txBody>
      </p:sp>
    </p:spTree>
    <p:extLst>
      <p:ext uri="{BB962C8B-B14F-4D97-AF65-F5344CB8AC3E}">
        <p14:creationId xmlns:p14="http://schemas.microsoft.com/office/powerpoint/2010/main" val="174096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B7377-727E-4529-BAF6-446AD8D4D0EE}"/>
              </a:ext>
            </a:extLst>
          </p:cNvPr>
          <p:cNvSpPr>
            <a:spLocks noGrp="1"/>
          </p:cNvSpPr>
          <p:nvPr>
            <p:ph type="title"/>
          </p:nvPr>
        </p:nvSpPr>
        <p:spPr/>
        <p:txBody>
          <a:bodyPr/>
          <a:lstStyle/>
          <a:p>
            <a:r>
              <a:rPr lang="en-US" dirty="0"/>
              <a:t>The Defective House 1</a:t>
            </a:r>
          </a:p>
        </p:txBody>
      </p:sp>
      <p:sp>
        <p:nvSpPr>
          <p:cNvPr id="3" name="Content Placeholder 2">
            <a:extLst>
              <a:ext uri="{FF2B5EF4-FFF2-40B4-BE49-F238E27FC236}">
                <a16:creationId xmlns:a16="http://schemas.microsoft.com/office/drawing/2014/main" id="{9C81FB3D-90B6-4926-8DF1-388F9000A852}"/>
              </a:ext>
            </a:extLst>
          </p:cNvPr>
          <p:cNvSpPr>
            <a:spLocks noGrp="1"/>
          </p:cNvSpPr>
          <p:nvPr>
            <p:ph idx="1"/>
          </p:nvPr>
        </p:nvSpPr>
        <p:spPr/>
        <p:txBody>
          <a:bodyPr/>
          <a:lstStyle/>
          <a:p>
            <a:r>
              <a:rPr lang="en-US" sz="2800" dirty="0">
                <a:effectLst/>
                <a:ea typeface="Times New Roman" panose="02020603050405020304" pitchFamily="18" charset="0"/>
                <a:cs typeface="Verdana" panose="020B0604030504040204" pitchFamily="34" charset="0"/>
              </a:rPr>
              <a:t>Smith contacts with Jones for Jones to build Smith a house for which Smith promises to pay $1,000,000. The house Jones builds is defective and has a market value of $750,000. </a:t>
            </a:r>
            <a:r>
              <a:rPr lang="en-US" sz="2800" dirty="0">
                <a:ea typeface="Times New Roman" panose="02020603050405020304" pitchFamily="18" charset="0"/>
                <a:cs typeface="Verdana" panose="020B0604030504040204" pitchFamily="34" charset="0"/>
              </a:rPr>
              <a:t>The expectation measure awards Smith</a:t>
            </a:r>
          </a:p>
          <a:p>
            <a:pPr marL="514350" indent="-514350">
              <a:buSzPct val="100000"/>
              <a:buFont typeface="+mj-lt"/>
              <a:buAutoNum type="alphaLcParenR"/>
            </a:pPr>
            <a:r>
              <a:rPr lang="en-US" sz="2800" dirty="0"/>
              <a:t>$1,000,000</a:t>
            </a:r>
          </a:p>
          <a:p>
            <a:pPr marL="514350" indent="-514350">
              <a:buSzPct val="100000"/>
              <a:buFont typeface="+mj-lt"/>
              <a:buAutoNum type="alphaLcParenR"/>
            </a:pPr>
            <a:r>
              <a:rPr lang="en-US" sz="2800" dirty="0">
                <a:ea typeface="Times New Roman" panose="02020603050405020304" pitchFamily="18" charset="0"/>
                <a:cs typeface="Verdana" panose="020B0604030504040204" pitchFamily="34" charset="0"/>
              </a:rPr>
              <a:t>$750,000</a:t>
            </a:r>
          </a:p>
          <a:p>
            <a:pPr marL="514350" indent="-514350">
              <a:buSzPct val="100000"/>
              <a:buFont typeface="+mj-lt"/>
              <a:buAutoNum type="alphaLcParenR"/>
            </a:pPr>
            <a:r>
              <a:rPr lang="en-US" sz="2800" dirty="0">
                <a:ea typeface="Times New Roman" panose="02020603050405020304" pitchFamily="18" charset="0"/>
                <a:cs typeface="Verdana" panose="020B0604030504040204" pitchFamily="34" charset="0"/>
              </a:rPr>
              <a:t>$250,000</a:t>
            </a:r>
          </a:p>
          <a:p>
            <a:endParaRPr lang="en-US" sz="2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942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A6F20-91EE-492B-919C-7124212EF4F7}"/>
              </a:ext>
            </a:extLst>
          </p:cNvPr>
          <p:cNvSpPr>
            <a:spLocks noGrp="1"/>
          </p:cNvSpPr>
          <p:nvPr>
            <p:ph type="title"/>
          </p:nvPr>
        </p:nvSpPr>
        <p:spPr/>
        <p:txBody>
          <a:bodyPr/>
          <a:lstStyle/>
          <a:p>
            <a:r>
              <a:rPr lang="en-US" dirty="0"/>
              <a:t>The Defective House 2</a:t>
            </a:r>
          </a:p>
        </p:txBody>
      </p:sp>
      <p:sp>
        <p:nvSpPr>
          <p:cNvPr id="3" name="Content Placeholder 2">
            <a:extLst>
              <a:ext uri="{FF2B5EF4-FFF2-40B4-BE49-F238E27FC236}">
                <a16:creationId xmlns:a16="http://schemas.microsoft.com/office/drawing/2014/main" id="{50D0523F-F55A-4EDE-BFC0-E532F92749B7}"/>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Smith contacts with Jones for Jones to build Smith a house for which Smith promises to pay $1,000,000. The house Jones builds is defective and has a market value of $750,000. During construction, Smith made a partial payment of $250,000. When he saw the condition of the house, he refused to pay more. </a:t>
            </a:r>
            <a:r>
              <a:rPr lang="en-US" sz="2400" dirty="0">
                <a:ea typeface="Times New Roman" panose="02020603050405020304" pitchFamily="18" charset="0"/>
                <a:cs typeface="Verdana" panose="020B0604030504040204" pitchFamily="34" charset="0"/>
              </a:rPr>
              <a:t>The expectation measure awards Smith</a:t>
            </a:r>
          </a:p>
          <a:p>
            <a:pPr marL="514350" indent="-514350">
              <a:buSzPct val="100000"/>
              <a:buFont typeface="+mj-lt"/>
              <a:buAutoNum type="alphaLcParenR"/>
            </a:pPr>
            <a:r>
              <a:rPr lang="en-US" sz="2400" dirty="0"/>
              <a:t>$1,000,000</a:t>
            </a:r>
          </a:p>
          <a:p>
            <a:pPr marL="514350" indent="-514350">
              <a:buSzPct val="100000"/>
              <a:buFont typeface="+mj-lt"/>
              <a:buAutoNum type="alphaLcParenR"/>
            </a:pPr>
            <a:r>
              <a:rPr lang="en-US" sz="2400" dirty="0">
                <a:ea typeface="Times New Roman" panose="02020603050405020304" pitchFamily="18" charset="0"/>
                <a:cs typeface="Verdana" panose="020B0604030504040204" pitchFamily="34" charset="0"/>
              </a:rPr>
              <a:t>$750,000</a:t>
            </a:r>
          </a:p>
          <a:p>
            <a:pPr marL="514350" indent="-514350">
              <a:buSzPct val="100000"/>
              <a:buFont typeface="+mj-lt"/>
              <a:buAutoNum type="alphaLcParenR"/>
            </a:pPr>
            <a:r>
              <a:rPr lang="en-US" sz="2400" dirty="0">
                <a:ea typeface="Times New Roman" panose="02020603050405020304" pitchFamily="18" charset="0"/>
                <a:cs typeface="Verdana" panose="020B0604030504040204" pitchFamily="34" charset="0"/>
              </a:rPr>
              <a:t>$250,000</a:t>
            </a:r>
          </a:p>
          <a:p>
            <a:endParaRPr lang="en-US" dirty="0"/>
          </a:p>
        </p:txBody>
      </p:sp>
    </p:spTree>
    <p:extLst>
      <p:ext uri="{BB962C8B-B14F-4D97-AF65-F5344CB8AC3E}">
        <p14:creationId xmlns:p14="http://schemas.microsoft.com/office/powerpoint/2010/main" val="1104158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45309-ADF6-49AB-9C8C-A3EDF86B3378}"/>
              </a:ext>
            </a:extLst>
          </p:cNvPr>
          <p:cNvSpPr>
            <a:spLocks noGrp="1"/>
          </p:cNvSpPr>
          <p:nvPr>
            <p:ph type="title"/>
          </p:nvPr>
        </p:nvSpPr>
        <p:spPr/>
        <p:txBody>
          <a:bodyPr/>
          <a:lstStyle/>
          <a:p>
            <a:r>
              <a:rPr lang="en-US" dirty="0"/>
              <a:t>Too Much For Smith</a:t>
            </a:r>
          </a:p>
        </p:txBody>
      </p:sp>
      <p:sp>
        <p:nvSpPr>
          <p:cNvPr id="3" name="Content Placeholder 2">
            <a:extLst>
              <a:ext uri="{FF2B5EF4-FFF2-40B4-BE49-F238E27FC236}">
                <a16:creationId xmlns:a16="http://schemas.microsoft.com/office/drawing/2014/main" id="{BDAF3223-6234-4675-9E6C-9ECBBA7FA735}"/>
              </a:ext>
            </a:extLst>
          </p:cNvPr>
          <p:cNvSpPr>
            <a:spLocks noGrp="1"/>
          </p:cNvSpPr>
          <p:nvPr>
            <p:ph idx="1"/>
          </p:nvPr>
        </p:nvSpPr>
        <p:spPr/>
        <p:txBody>
          <a:bodyPr/>
          <a:lstStyle/>
          <a:p>
            <a:r>
              <a:rPr lang="en-US" dirty="0"/>
              <a:t>It looks like Smith</a:t>
            </a:r>
          </a:p>
          <a:p>
            <a:pPr lvl="1"/>
            <a:r>
              <a:rPr lang="en-US" dirty="0"/>
              <a:t>Has a house worth $750,000 for which he paid $250,000. So a net gain of $500,000</a:t>
            </a:r>
          </a:p>
          <a:p>
            <a:pPr lvl="1"/>
            <a:r>
              <a:rPr lang="en-US" dirty="0"/>
              <a:t>He gets $250,000 in expectation damages. </a:t>
            </a:r>
          </a:p>
          <a:p>
            <a:pPr lvl="1"/>
            <a:r>
              <a:rPr lang="en-US" dirty="0"/>
              <a:t>So he comes out $750.000 ahead. </a:t>
            </a:r>
          </a:p>
          <a:p>
            <a:pPr lvl="1"/>
            <a:r>
              <a:rPr lang="en-US" dirty="0"/>
              <a:t>This is better than if Jones had not breached. Then Smith would have a $1 million house for which he paid $1 million. A net gain of $0. </a:t>
            </a:r>
          </a:p>
          <a:p>
            <a:pPr lvl="1"/>
            <a:endParaRPr lang="en-US" dirty="0"/>
          </a:p>
        </p:txBody>
      </p:sp>
    </p:spTree>
    <p:extLst>
      <p:ext uri="{BB962C8B-B14F-4D97-AF65-F5344CB8AC3E}">
        <p14:creationId xmlns:p14="http://schemas.microsoft.com/office/powerpoint/2010/main" val="559129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31515-BB1D-4FFA-924C-0B627E4451F3}"/>
              </a:ext>
            </a:extLst>
          </p:cNvPr>
          <p:cNvSpPr>
            <a:spLocks noGrp="1"/>
          </p:cNvSpPr>
          <p:nvPr>
            <p:ph type="title"/>
          </p:nvPr>
        </p:nvSpPr>
        <p:spPr/>
        <p:txBody>
          <a:bodyPr/>
          <a:lstStyle/>
          <a:p>
            <a:r>
              <a:rPr lang="en-US" dirty="0"/>
              <a:t>Jones Sues Too</a:t>
            </a:r>
          </a:p>
        </p:txBody>
      </p:sp>
      <p:sp>
        <p:nvSpPr>
          <p:cNvPr id="3" name="Content Placeholder 2">
            <a:extLst>
              <a:ext uri="{FF2B5EF4-FFF2-40B4-BE49-F238E27FC236}">
                <a16:creationId xmlns:a16="http://schemas.microsoft.com/office/drawing/2014/main" id="{9168C1EC-1EAA-451F-9588-6473C3A2502E}"/>
              </a:ext>
            </a:extLst>
          </p:cNvPr>
          <p:cNvSpPr>
            <a:spLocks noGrp="1"/>
          </p:cNvSpPr>
          <p:nvPr>
            <p:ph idx="1"/>
          </p:nvPr>
        </p:nvSpPr>
        <p:spPr/>
        <p:txBody>
          <a:bodyPr/>
          <a:lstStyle/>
          <a:p>
            <a:r>
              <a:rPr lang="en-US" dirty="0"/>
              <a:t>Smith’s refusal to pay the full amount due is a breach of his promise to pay $1,000,000.</a:t>
            </a:r>
          </a:p>
          <a:p>
            <a:r>
              <a:rPr lang="en-US" dirty="0"/>
              <a:t>Jones sues. His expectation damages are $750,000. This is the $1 million price minus the $250,000 paid.</a:t>
            </a:r>
          </a:p>
          <a:p>
            <a:r>
              <a:rPr lang="en-US" dirty="0"/>
              <a:t>So Smith ends up paying the $1 million to get a $1 million (a $750,000 house plus $250,000 in cash). </a:t>
            </a:r>
          </a:p>
        </p:txBody>
      </p:sp>
    </p:spTree>
    <p:extLst>
      <p:ext uri="{BB962C8B-B14F-4D97-AF65-F5344CB8AC3E}">
        <p14:creationId xmlns:p14="http://schemas.microsoft.com/office/powerpoint/2010/main" val="2333322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57377-83AA-4FED-BDFF-CB6D38BBE0EE}"/>
              </a:ext>
            </a:extLst>
          </p:cNvPr>
          <p:cNvSpPr>
            <a:spLocks noGrp="1"/>
          </p:cNvSpPr>
          <p:nvPr>
            <p:ph type="title"/>
          </p:nvPr>
        </p:nvSpPr>
        <p:spPr/>
        <p:txBody>
          <a:bodyPr/>
          <a:lstStyle/>
          <a:p>
            <a:r>
              <a:rPr lang="en-US" dirty="0"/>
              <a:t>Invasion of the Frat Boys</a:t>
            </a:r>
          </a:p>
        </p:txBody>
      </p:sp>
      <p:sp>
        <p:nvSpPr>
          <p:cNvPr id="3" name="Content Placeholder 2">
            <a:extLst>
              <a:ext uri="{FF2B5EF4-FFF2-40B4-BE49-F238E27FC236}">
                <a16:creationId xmlns:a16="http://schemas.microsoft.com/office/drawing/2014/main" id="{D997B558-6DD8-44AD-BF3C-B14417206E64}"/>
              </a:ext>
            </a:extLst>
          </p:cNvPr>
          <p:cNvSpPr>
            <a:spLocks noGrp="1"/>
          </p:cNvSpPr>
          <p:nvPr>
            <p:ph idx="1"/>
          </p:nvPr>
        </p:nvSpPr>
        <p:spPr>
          <a:xfrm>
            <a:off x="381000" y="1066800"/>
            <a:ext cx="8229600" cy="5715000"/>
          </a:xfrm>
        </p:spPr>
        <p:txBody>
          <a:bodyPr/>
          <a:lstStyle/>
          <a:p>
            <a:pPr marL="0" marR="0">
              <a:spcBef>
                <a:spcPts val="0"/>
              </a:spcBef>
              <a:spcAft>
                <a:spcPts val="0"/>
              </a:spcAft>
            </a:pPr>
            <a:r>
              <a:rPr lang="en-US" sz="2200" dirty="0">
                <a:effectLst/>
                <a:ea typeface="Times New Roman" panose="02020603050405020304" pitchFamily="18" charset="0"/>
                <a:cs typeface="Arial" panose="020B0604020202020204" pitchFamily="34" charset="0"/>
              </a:rPr>
              <a:t>Tony Tenor signs a contract with a movie company for the part of "Mad Dog" in the movie "Invasion of the Frat Boys", a comedy set in Malibu.  In the contract, Tony agrees to gain 50 pounds—since the part calls for him to be fat, and he also agrees to learn to speak without his strong New York accent.  Tony hires a nutritionist and a speech therapist, and succeeds in gaining weight and losing his accent.  However, the company never makes the movie since the city of Malibu denies it a permit to film in Malibu. The Malibu City Council imposes very stringent requirements for issuing such permits.  Films showing Malibu have to be "consistent with the image of Malibu as a dignified and quiet upper class community."  The Council held that "Invasion of the Frat Boys" was not consistent with this </a:t>
            </a:r>
            <a:r>
              <a:rPr lang="en-US" sz="2200">
                <a:effectLst/>
                <a:ea typeface="Times New Roman" panose="02020603050405020304" pitchFamily="18" charset="0"/>
                <a:cs typeface="Arial" panose="020B0604020202020204" pitchFamily="34" charset="0"/>
              </a:rPr>
              <a:t>image.</a:t>
            </a:r>
          </a:p>
          <a:p>
            <a:pPr marL="0" marR="0">
              <a:spcBef>
                <a:spcPts val="0"/>
              </a:spcBef>
              <a:spcAft>
                <a:spcPts val="0"/>
              </a:spcAft>
            </a:pPr>
            <a:r>
              <a:rPr lang="en-US" sz="2200">
                <a:ea typeface="Times New Roman" panose="02020603050405020304" pitchFamily="18" charset="0"/>
                <a:cs typeface="Arial" panose="020B0604020202020204" pitchFamily="34" charset="0"/>
              </a:rPr>
              <a:t>C</a:t>
            </a:r>
            <a:r>
              <a:rPr lang="en-US" sz="2200">
                <a:effectLst/>
                <a:ea typeface="Times New Roman" panose="02020603050405020304" pitchFamily="18" charset="0"/>
                <a:cs typeface="Arial" panose="020B0604020202020204" pitchFamily="34" charset="0"/>
              </a:rPr>
              <a:t>an </a:t>
            </a:r>
            <a:r>
              <a:rPr lang="en-US" sz="2200" dirty="0">
                <a:effectLst/>
                <a:ea typeface="Times New Roman" panose="02020603050405020304" pitchFamily="18" charset="0"/>
                <a:cs typeface="Arial" panose="020B0604020202020204" pitchFamily="34" charset="0"/>
              </a:rPr>
              <a:t>Tony recover the payments to the nutritionist and speech therapist under the expectation measure?  </a:t>
            </a:r>
          </a:p>
          <a:p>
            <a:pPr marL="0" marR="0">
              <a:spcBef>
                <a:spcPts val="0"/>
              </a:spcBef>
              <a:spcAft>
                <a:spcPts val="0"/>
              </a:spcAft>
            </a:pPr>
            <a:r>
              <a:rPr lang="en-US" sz="2200" dirty="0">
                <a:ea typeface="Times New Roman" panose="02020603050405020304" pitchFamily="18" charset="0"/>
                <a:cs typeface="Arial" panose="020B0604020202020204" pitchFamily="34" charset="0"/>
              </a:rPr>
              <a:t>(a) Yes</a:t>
            </a:r>
          </a:p>
          <a:p>
            <a:pPr marL="0" marR="0">
              <a:spcBef>
                <a:spcPts val="0"/>
              </a:spcBef>
              <a:spcAft>
                <a:spcPts val="0"/>
              </a:spcAft>
            </a:pPr>
            <a:r>
              <a:rPr lang="en-US" sz="2200" dirty="0">
                <a:effectLst/>
                <a:ea typeface="Times New Roman" panose="02020603050405020304" pitchFamily="18" charset="0"/>
                <a:cs typeface="Arial" panose="020B0604020202020204" pitchFamily="34" charset="0"/>
              </a:rPr>
              <a:t>(b) No</a:t>
            </a:r>
            <a:endParaRPr lang="en-US" sz="2200" dirty="0">
              <a:effectLst/>
              <a:ea typeface="Times New Roman" panose="02020603050405020304" pitchFamily="18"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153532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132C0-BB9C-4BCC-B225-17690DF26851}"/>
              </a:ext>
            </a:extLst>
          </p:cNvPr>
          <p:cNvSpPr>
            <a:spLocks noGrp="1"/>
          </p:cNvSpPr>
          <p:nvPr>
            <p:ph type="title"/>
          </p:nvPr>
        </p:nvSpPr>
        <p:spPr/>
        <p:txBody>
          <a:bodyPr/>
          <a:lstStyle/>
          <a:p>
            <a:r>
              <a:rPr lang="en-US" dirty="0"/>
              <a:t>Hawkins v. McGee</a:t>
            </a:r>
          </a:p>
        </p:txBody>
      </p:sp>
      <p:sp>
        <p:nvSpPr>
          <p:cNvPr id="3" name="Content Placeholder 2">
            <a:extLst>
              <a:ext uri="{FF2B5EF4-FFF2-40B4-BE49-F238E27FC236}">
                <a16:creationId xmlns:a16="http://schemas.microsoft.com/office/drawing/2014/main" id="{CF87FD84-0296-42A4-83C0-510626FE8C5B}"/>
              </a:ext>
            </a:extLst>
          </p:cNvPr>
          <p:cNvSpPr>
            <a:spLocks noGrp="1"/>
          </p:cNvSpPr>
          <p:nvPr>
            <p:ph idx="1"/>
          </p:nvPr>
        </p:nvSpPr>
        <p:spPr>
          <a:xfrm>
            <a:off x="454090" y="1163637"/>
            <a:ext cx="8229600" cy="5541963"/>
          </a:xfrm>
        </p:spPr>
        <p:txBody>
          <a:bodyPr/>
          <a:lstStyle/>
          <a:p>
            <a:r>
              <a:rPr lang="en-US" dirty="0"/>
              <a:t>George McGee had a small, pencil thin scar across his palm (from having grasped barbed wire). </a:t>
            </a:r>
          </a:p>
          <a:p>
            <a:r>
              <a:rPr lang="en-US" dirty="0"/>
              <a:t>He performed a skin graft using hair from George’s chest, and he performed the operation badly.</a:t>
            </a:r>
          </a:p>
          <a:p>
            <a:r>
              <a:rPr lang="en-US" dirty="0"/>
              <a:t>George had a hairy, ugly hand. </a:t>
            </a:r>
          </a:p>
          <a:p>
            <a:r>
              <a:rPr lang="en-US" dirty="0"/>
              <a:t>George claimed that Hawkins, a doctor, </a:t>
            </a:r>
            <a:r>
              <a:rPr lang="en-US" i="1" dirty="0"/>
              <a:t>promised</a:t>
            </a:r>
            <a:r>
              <a:rPr lang="en-US" dirty="0"/>
              <a:t> George a perfect hand.</a:t>
            </a:r>
          </a:p>
          <a:p>
            <a:r>
              <a:rPr lang="en-US" dirty="0"/>
              <a:t>If that is true, the doctor breached his promise and George can sue for damages.</a:t>
            </a:r>
          </a:p>
          <a:p>
            <a:endParaRPr lang="en-US" dirty="0"/>
          </a:p>
        </p:txBody>
      </p:sp>
    </p:spTree>
    <p:extLst>
      <p:ext uri="{BB962C8B-B14F-4D97-AF65-F5344CB8AC3E}">
        <p14:creationId xmlns:p14="http://schemas.microsoft.com/office/powerpoint/2010/main" val="4150035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8644-6F44-4F6F-9E11-9CC1A3BFF8F8}"/>
              </a:ext>
            </a:extLst>
          </p:cNvPr>
          <p:cNvSpPr>
            <a:spLocks noGrp="1"/>
          </p:cNvSpPr>
          <p:nvPr>
            <p:ph type="title"/>
          </p:nvPr>
        </p:nvSpPr>
        <p:spPr/>
        <p:txBody>
          <a:bodyPr/>
          <a:lstStyle/>
          <a:p>
            <a:r>
              <a:rPr lang="en-US" dirty="0" err="1"/>
              <a:t>Pomegrante</a:t>
            </a:r>
            <a:r>
              <a:rPr lang="en-US" dirty="0"/>
              <a:t> Computers</a:t>
            </a:r>
          </a:p>
        </p:txBody>
      </p:sp>
      <p:sp>
        <p:nvSpPr>
          <p:cNvPr id="3" name="Content Placeholder 2">
            <a:extLst>
              <a:ext uri="{FF2B5EF4-FFF2-40B4-BE49-F238E27FC236}">
                <a16:creationId xmlns:a16="http://schemas.microsoft.com/office/drawing/2014/main" id="{0CAAF83E-E3A5-41D7-ABF1-00715B16CC01}"/>
              </a:ext>
            </a:extLst>
          </p:cNvPr>
          <p:cNvSpPr>
            <a:spLocks noGrp="1"/>
          </p:cNvSpPr>
          <p:nvPr>
            <p:ph idx="1"/>
          </p:nvPr>
        </p:nvSpPr>
        <p:spPr>
          <a:xfrm>
            <a:off x="457200" y="1163637"/>
            <a:ext cx="8458200" cy="5313363"/>
          </a:xfrm>
        </p:spPr>
        <p:txBody>
          <a:bodyPr/>
          <a:lstStyle/>
          <a:p>
            <a:pPr marL="0" marR="0">
              <a:spcBef>
                <a:spcPts val="0"/>
              </a:spcBef>
              <a:spcAft>
                <a:spcPts val="0"/>
              </a:spcAft>
            </a:pPr>
            <a:r>
              <a:rPr lang="en-US" sz="2000" dirty="0">
                <a:effectLst/>
                <a:ea typeface="Times New Roman" panose="02020603050405020304" pitchFamily="18" charset="0"/>
                <a:cs typeface="Arial" panose="020B0604020202020204" pitchFamily="34" charset="0"/>
              </a:rPr>
              <a:t>Pomegranate computers, located in Los Angeles, has developed a breakthrough design in computer monitors, the Hades series. They plan to display it at the Winter Computer Trade Show in Chicago (they do not intend to sell any monitors there).  They hire Olympus Express, a transportation company, to deliver the monitor and related equipment to Chicago in time for the show.  Olympus delivers everything but the monitor, which somehow slipped through the cracks and disappeared as if swallowed up by the earth.  Without the monitor, Pomegranate's attendance at the show is pointless.  Pomegranate spent $5000 in preparing to go to the show and display the monitor. They spent $2500 of this money before they made the contract with Olympus.  Pomegranate sues Olympus for breach of contract.</a:t>
            </a:r>
            <a:endParaRPr lang="en-US" sz="20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err="1">
                <a:effectLst/>
                <a:ea typeface="Times New Roman" panose="02020603050405020304" pitchFamily="18" charset="0"/>
                <a:cs typeface="Arial" panose="020B0604020202020204" pitchFamily="34" charset="0"/>
              </a:rPr>
              <a:t>Pomegrante</a:t>
            </a:r>
            <a:r>
              <a:rPr lang="en-US" sz="2000" dirty="0">
                <a:effectLst/>
                <a:ea typeface="Times New Roman" panose="02020603050405020304" pitchFamily="18" charset="0"/>
                <a:cs typeface="Arial" panose="020B0604020202020204" pitchFamily="34" charset="0"/>
              </a:rPr>
              <a:t> recover under the expectation measure</a:t>
            </a:r>
            <a:endParaRPr lang="en-US" sz="20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ea typeface="Times New Roman" panose="02020603050405020304" pitchFamily="18" charset="0"/>
                <a:cs typeface="Verdana" panose="020B0604030504040204" pitchFamily="34" charset="0"/>
              </a:rPr>
              <a:t>(a) The </a:t>
            </a:r>
            <a:r>
              <a:rPr lang="en-US" sz="2000" dirty="0">
                <a:effectLst/>
                <a:ea typeface="Times New Roman" panose="02020603050405020304" pitchFamily="18" charset="0"/>
                <a:cs typeface="Arial" panose="020B0604020202020204" pitchFamily="34" charset="0"/>
              </a:rPr>
              <a:t>$5000 </a:t>
            </a:r>
            <a:r>
              <a:rPr lang="en-US" sz="2000" dirty="0">
                <a:effectLst/>
                <a:ea typeface="Times New Roman" panose="02020603050405020304" pitchFamily="18" charset="0"/>
                <a:cs typeface="Verdana" panose="020B0604030504040204" pitchFamily="34" charset="0"/>
              </a:rPr>
              <a:t> </a:t>
            </a:r>
          </a:p>
          <a:p>
            <a:pPr marL="0" marR="0">
              <a:spcBef>
                <a:spcPts val="0"/>
              </a:spcBef>
              <a:spcAft>
                <a:spcPts val="0"/>
              </a:spcAft>
            </a:pPr>
            <a:r>
              <a:rPr lang="en-US" sz="2000" dirty="0">
                <a:ea typeface="Times New Roman" panose="02020603050405020304" pitchFamily="18" charset="0"/>
                <a:cs typeface="Times New Roman" panose="02020603050405020304" pitchFamily="18" charset="0"/>
              </a:rPr>
              <a:t>(b) The profit they would have made if the monitor had been delivered</a:t>
            </a:r>
          </a:p>
          <a:p>
            <a:pPr marL="0" marR="0">
              <a:spcBef>
                <a:spcPts val="0"/>
              </a:spcBef>
              <a:spcAft>
                <a:spcPts val="0"/>
              </a:spcAft>
            </a:pPr>
            <a:r>
              <a:rPr lang="en-US" sz="2000" dirty="0">
                <a:ea typeface="Times New Roman" panose="02020603050405020304" pitchFamily="18" charset="0"/>
                <a:cs typeface="Times New Roman" panose="02020603050405020304" pitchFamily="18" charset="0"/>
              </a:rPr>
              <a:t>(c) </a:t>
            </a:r>
            <a:r>
              <a:rPr lang="en-US" sz="2000" dirty="0">
                <a:effectLst/>
                <a:ea typeface="Times New Roman" panose="02020603050405020304" pitchFamily="18" charset="0"/>
                <a:cs typeface="Times New Roman" panose="02020603050405020304" pitchFamily="18" charset="0"/>
              </a:rPr>
              <a:t>Both (a) and (</a:t>
            </a:r>
            <a:r>
              <a:rPr lang="en-US" sz="2000" dirty="0">
                <a:ea typeface="Times New Roman" panose="02020603050405020304" pitchFamily="18" charset="0"/>
                <a:cs typeface="Times New Roman" panose="02020603050405020304" pitchFamily="18" charset="0"/>
              </a:rPr>
              <a:t>b)</a:t>
            </a:r>
            <a:endParaRPr lang="en-US" sz="20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81386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480B3-29C9-4421-BEC1-14B7B2276F91}"/>
              </a:ext>
            </a:extLst>
          </p:cNvPr>
          <p:cNvSpPr>
            <a:spLocks noGrp="1"/>
          </p:cNvSpPr>
          <p:nvPr>
            <p:ph type="title"/>
          </p:nvPr>
        </p:nvSpPr>
        <p:spPr/>
        <p:txBody>
          <a:bodyPr/>
          <a:lstStyle/>
          <a:p>
            <a:r>
              <a:rPr lang="en-US" dirty="0" err="1"/>
              <a:t>Sowle</a:t>
            </a:r>
            <a:r>
              <a:rPr lang="en-US" dirty="0"/>
              <a:t> and Wright </a:t>
            </a:r>
          </a:p>
        </p:txBody>
      </p:sp>
      <p:sp>
        <p:nvSpPr>
          <p:cNvPr id="3" name="Content Placeholder 2">
            <a:extLst>
              <a:ext uri="{FF2B5EF4-FFF2-40B4-BE49-F238E27FC236}">
                <a16:creationId xmlns:a16="http://schemas.microsoft.com/office/drawing/2014/main" id="{11E16020-B423-4CFB-83A2-AE14C205D5CC}"/>
              </a:ext>
            </a:extLst>
          </p:cNvPr>
          <p:cNvSpPr>
            <a:spLocks noGrp="1"/>
          </p:cNvSpPr>
          <p:nvPr>
            <p:ph idx="1"/>
          </p:nvPr>
        </p:nvSpPr>
        <p:spPr>
          <a:xfrm>
            <a:off x="457200" y="1600200"/>
            <a:ext cx="8229600" cy="5181600"/>
          </a:xfrm>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Verdana" panose="020B0604030504040204" pitchFamily="34" charset="0"/>
              </a:rPr>
              <a:t>Steve “The Soul Man”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 runs “Wild Vinyl,” which sells vinyl records. Richard “the 8 Man” Wright owns and operates “Eight Track,” a store catering to collectors of eight-track audio tapes Wright and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 agree that Wright will sell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 100 Eric Clapton albums for $1000. Wright decides to make the delivery himself.  He picks up the records, but, as he is crossing the Michigan Avenue Bridge, he thinks about just how angry he was when Clapton joined with Steve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Winwood</a:t>
            </a:r>
            <a:r>
              <a:rPr lang="en-US" sz="1800" dirty="0">
                <a:effectLst/>
                <a:latin typeface="Verdana" panose="020B0604030504040204" pitchFamily="34" charset="0"/>
                <a:ea typeface="Times New Roman" panose="02020603050405020304" pitchFamily="18" charset="0"/>
                <a:cs typeface="Verdana" panose="020B0604030504040204" pitchFamily="34" charset="0"/>
              </a:rPr>
              <a:t> and changed the sound of the band. He remembers that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 liked the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Winwood</a:t>
            </a:r>
            <a:r>
              <a:rPr lang="en-US" sz="1800" dirty="0">
                <a:effectLst/>
                <a:latin typeface="Verdana" panose="020B0604030504040204" pitchFamily="34" charset="0"/>
                <a:ea typeface="Times New Roman" panose="02020603050405020304" pitchFamily="18" charset="0"/>
                <a:cs typeface="Verdana" panose="020B0604030504040204" pitchFamily="34" charset="0"/>
              </a:rPr>
              <a:t>-inspired sound. Possessed by rage, he slams on the brakes, gets out the car, and begins to throw the albums one by one off the bridge, saying with each throw, “Take that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-less.”  When he finally gets control of himself, he has only 50 albums left.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Verdana" panose="020B0604030504040204" pitchFamily="34" charset="0"/>
              </a:rPr>
              <a:t>When Wright delivers only 50 albums,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a:t>
            </a:r>
            <a:r>
              <a:rPr lang="en-US" sz="1800" dirty="0">
                <a:effectLst/>
                <a:latin typeface="Verdana" panose="020B0604030504040204" pitchFamily="34" charset="0"/>
                <a:ea typeface="Times New Roman" panose="02020603050405020304" pitchFamily="18" charset="0"/>
                <a:cs typeface="Verdana" panose="020B0604030504040204" pitchFamily="34" charset="0"/>
              </a:rPr>
              <a:t> accepts the albums but refuses to pay Wright any money.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Verdana" panose="020B0604030504040204" pitchFamily="34" charset="0"/>
              </a:rPr>
              <a:t>What are </a:t>
            </a:r>
            <a:r>
              <a:rPr lang="en-US" sz="1800" dirty="0" err="1">
                <a:effectLst/>
                <a:latin typeface="Verdana" panose="020B0604030504040204" pitchFamily="34" charset="0"/>
                <a:ea typeface="Times New Roman" panose="02020603050405020304" pitchFamily="18" charset="0"/>
                <a:cs typeface="Verdana" panose="020B0604030504040204" pitchFamily="34" charset="0"/>
              </a:rPr>
              <a:t>Sowle’s</a:t>
            </a:r>
            <a:r>
              <a:rPr lang="en-US" sz="1800" dirty="0">
                <a:effectLst/>
                <a:latin typeface="Verdana" panose="020B0604030504040204" pitchFamily="34" charset="0"/>
                <a:ea typeface="Times New Roman" panose="02020603050405020304" pitchFamily="18" charset="0"/>
                <a:cs typeface="Verdana" panose="020B0604030504040204" pitchFamily="34" charset="0"/>
              </a:rPr>
              <a:t> damages?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US" sz="1800" dirty="0">
                <a:effectLst/>
                <a:latin typeface="Verdana" panose="020B0604030504040204" pitchFamily="34" charset="0"/>
                <a:ea typeface="Times New Roman" panose="02020603050405020304" pitchFamily="18" charset="0"/>
                <a:cs typeface="Verdana" panose="020B0604030504040204" pitchFamily="34" charset="0"/>
              </a:rPr>
              <a:t>What are Wright’s damages</a:t>
            </a:r>
            <a:endParaRPr lang="en-US" dirty="0"/>
          </a:p>
        </p:txBody>
      </p:sp>
    </p:spTree>
    <p:extLst>
      <p:ext uri="{BB962C8B-B14F-4D97-AF65-F5344CB8AC3E}">
        <p14:creationId xmlns:p14="http://schemas.microsoft.com/office/powerpoint/2010/main" val="2006979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F2A90-FC48-4776-9FF5-E0119E04FE6B}"/>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Johnnie–“the Red”–Walker</a:t>
            </a:r>
            <a:endParaRPr lang="en-US" dirty="0"/>
          </a:p>
        </p:txBody>
      </p:sp>
      <p:sp>
        <p:nvSpPr>
          <p:cNvPr id="3" name="Content Placeholder 2">
            <a:extLst>
              <a:ext uri="{FF2B5EF4-FFF2-40B4-BE49-F238E27FC236}">
                <a16:creationId xmlns:a16="http://schemas.microsoft.com/office/drawing/2014/main" id="{192C533E-A57A-4B2A-966E-ED103708E12A}"/>
              </a:ext>
            </a:extLst>
          </p:cNvPr>
          <p:cNvSpPr>
            <a:spLocks noGrp="1"/>
          </p:cNvSpPr>
          <p:nvPr>
            <p:ph idx="1"/>
          </p:nvPr>
        </p:nvSpPr>
        <p:spPr>
          <a:xfrm>
            <a:off x="381000" y="1163637"/>
            <a:ext cx="8229600" cy="5618163"/>
          </a:xfrm>
        </p:spPr>
        <p:txBody>
          <a:bodyPr/>
          <a:lstStyle/>
          <a:p>
            <a:r>
              <a:rPr lang="en-US" sz="2000" dirty="0">
                <a:effectLst/>
                <a:ea typeface="Times New Roman" panose="02020603050405020304" pitchFamily="18" charset="0"/>
                <a:cs typeface="Times New Roman" panose="02020603050405020304" pitchFamily="18" charset="0"/>
              </a:rPr>
              <a:t>Johnnie–“the Red”–Walker, of Bateau </a:t>
            </a:r>
            <a:r>
              <a:rPr lang="en-US" sz="2000" dirty="0" err="1">
                <a:effectLst/>
                <a:ea typeface="Times New Roman" panose="02020603050405020304" pitchFamily="18" charset="0"/>
                <a:cs typeface="Times New Roman" panose="02020603050405020304" pitchFamily="18" charset="0"/>
              </a:rPr>
              <a:t>Ivre</a:t>
            </a:r>
            <a:r>
              <a:rPr lang="en-US" sz="2000" dirty="0">
                <a:effectLst/>
                <a:ea typeface="Times New Roman" panose="02020603050405020304" pitchFamily="18" charset="0"/>
                <a:cs typeface="Times New Roman" panose="02020603050405020304" pitchFamily="18" charset="0"/>
              </a:rPr>
              <a:t>, Inc. is contacted by Rimbaud to excavate the site for Rimbaud’s condo project, Les </a:t>
            </a:r>
            <a:r>
              <a:rPr lang="en-US" sz="2000" dirty="0" err="1">
                <a:effectLst/>
                <a:ea typeface="Times New Roman" panose="02020603050405020304" pitchFamily="18" charset="0"/>
                <a:cs typeface="Times New Roman" panose="02020603050405020304" pitchFamily="18" charset="0"/>
              </a:rPr>
              <a:t>Genoux</a:t>
            </a:r>
            <a:r>
              <a:rPr lang="en-US" sz="2000" dirty="0">
                <a:effectLst/>
                <a:ea typeface="Times New Roman" panose="02020603050405020304" pitchFamily="18" charset="0"/>
                <a:cs typeface="Times New Roman" panose="02020603050405020304" pitchFamily="18" charset="0"/>
              </a:rPr>
              <a:t>, the Eucalyptus Tree Paradise. They execute a written contract under which Johnnie will excavate the property. The contact calls for Johnnie to remove all maple trees on the property but to leave all the eucalyptus trees.  The contract explains that Les </a:t>
            </a:r>
            <a:r>
              <a:rPr lang="en-US" sz="2000" dirty="0" err="1">
                <a:effectLst/>
                <a:ea typeface="Times New Roman" panose="02020603050405020304" pitchFamily="18" charset="0"/>
                <a:cs typeface="Times New Roman" panose="02020603050405020304" pitchFamily="18" charset="0"/>
              </a:rPr>
              <a:t>Genoux</a:t>
            </a:r>
            <a:r>
              <a:rPr lang="en-US" sz="2000" dirty="0">
                <a:effectLst/>
                <a:ea typeface="Times New Roman" panose="02020603050405020304" pitchFamily="18" charset="0"/>
                <a:cs typeface="Times New Roman" panose="02020603050405020304" pitchFamily="18" charset="0"/>
              </a:rPr>
              <a:t> appeals to a niche market who believe that inhaling the smell of eucalyptus trees increases their longevity, and that without the trees the market value of the houses drops by $1,000,000. When excavating the site, the transmission on Johnnie’s main earth mover goes out, and he has to use a smaller earth mover. This causes delays, and Johnnie is so upset he begins to drink scotch as he works. The drunk Johnnie takes out all the eucalyptus trees by mistake and leaves the maple trees.  The distraught Johnnie immediately joins AA, apologies to Rimbaud, and quits construction work to start his own TV show, Dr. John. </a:t>
            </a:r>
          </a:p>
          <a:p>
            <a:r>
              <a:rPr lang="en-US" sz="2000" dirty="0">
                <a:ea typeface="Times New Roman" panose="02020603050405020304" pitchFamily="18" charset="0"/>
                <a:cs typeface="Times New Roman" panose="02020603050405020304" pitchFamily="18" charset="0"/>
              </a:rPr>
              <a:t>What are Rimbaud’s expectation damages?</a:t>
            </a:r>
            <a:r>
              <a:rPr lang="en-US" sz="2000" dirty="0">
                <a:effectLst/>
                <a:ea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997574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CFDD6-4E77-4636-98C6-D39CE09126B8}"/>
              </a:ext>
            </a:extLst>
          </p:cNvPr>
          <p:cNvSpPr>
            <a:spLocks noGrp="1"/>
          </p:cNvSpPr>
          <p:nvPr>
            <p:ph type="title"/>
          </p:nvPr>
        </p:nvSpPr>
        <p:spPr/>
        <p:txBody>
          <a:bodyPr/>
          <a:lstStyle/>
          <a:p>
            <a:r>
              <a:rPr lang="en-US" dirty="0"/>
              <a:t>A Promise Of A Perfect Hand?</a:t>
            </a:r>
          </a:p>
        </p:txBody>
      </p:sp>
      <p:sp>
        <p:nvSpPr>
          <p:cNvPr id="3" name="Content Placeholder 2">
            <a:extLst>
              <a:ext uri="{FF2B5EF4-FFF2-40B4-BE49-F238E27FC236}">
                <a16:creationId xmlns:a16="http://schemas.microsoft.com/office/drawing/2014/main" id="{BC985907-6311-4DEB-B93B-3E1882496D1B}"/>
              </a:ext>
            </a:extLst>
          </p:cNvPr>
          <p:cNvSpPr>
            <a:spLocks noGrp="1"/>
          </p:cNvSpPr>
          <p:nvPr>
            <p:ph idx="1"/>
          </p:nvPr>
        </p:nvSpPr>
        <p:spPr/>
        <p:txBody>
          <a:bodyPr/>
          <a:lstStyle/>
          <a:p>
            <a:r>
              <a:rPr lang="en-US" sz="2600" dirty="0">
                <a:solidFill>
                  <a:srgbClr val="000000"/>
                </a:solidFill>
                <a:effectLst/>
                <a:ea typeface="Times New Roman" panose="02020603050405020304" pitchFamily="18" charset="0"/>
                <a:cs typeface="Arial" panose="020B0604020202020204" pitchFamily="34" charset="0"/>
              </a:rPr>
              <a:t>The court </a:t>
            </a:r>
            <a:r>
              <a:rPr lang="en-US" sz="2600" dirty="0">
                <a:solidFill>
                  <a:srgbClr val="000000"/>
                </a:solidFill>
                <a:ea typeface="Times New Roman" panose="02020603050405020304" pitchFamily="18" charset="0"/>
                <a:cs typeface="Arial" panose="020B0604020202020204" pitchFamily="34" charset="0"/>
              </a:rPr>
              <a:t>says: </a:t>
            </a:r>
            <a:r>
              <a:rPr lang="en-US" sz="2600" dirty="0">
                <a:solidFill>
                  <a:srgbClr val="000000"/>
                </a:solidFill>
                <a:effectLst/>
                <a:ea typeface="Times New Roman" panose="02020603050405020304" pitchFamily="18" charset="0"/>
                <a:cs typeface="Arial" panose="020B0604020202020204" pitchFamily="34" charset="0"/>
              </a:rPr>
              <a:t>“The only substantial basis for the plaintiff's claim is the testimony that the defendant also said before the operation was decided upon, "I will guarantee to make the hand a hundred percent perfect hand or a hundred percent good hand." The plaintiff was present when these words were alleged to have been spoken, and, if they are to be taken at their face value, it seems obvious that proof of their utterance would establish the giving of a [promise of a perfect hand].”</a:t>
            </a:r>
            <a:endParaRPr lang="en-US" sz="2600" dirty="0">
              <a:effectLst/>
              <a:ea typeface="Times New Roman" panose="02020603050405020304" pitchFamily="18" charset="0"/>
            </a:endParaRPr>
          </a:p>
          <a:p>
            <a:r>
              <a:rPr lang="en-US" sz="2600" dirty="0"/>
              <a:t>Why is that obvious?</a:t>
            </a:r>
          </a:p>
        </p:txBody>
      </p:sp>
    </p:spTree>
    <p:extLst>
      <p:ext uri="{BB962C8B-B14F-4D97-AF65-F5344CB8AC3E}">
        <p14:creationId xmlns:p14="http://schemas.microsoft.com/office/powerpoint/2010/main" val="2545830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8489D-FC9E-48F9-9022-397BF3F2ED86}"/>
              </a:ext>
            </a:extLst>
          </p:cNvPr>
          <p:cNvSpPr>
            <a:spLocks noGrp="1"/>
          </p:cNvSpPr>
          <p:nvPr>
            <p:ph type="title"/>
          </p:nvPr>
        </p:nvSpPr>
        <p:spPr/>
        <p:txBody>
          <a:bodyPr/>
          <a:lstStyle/>
          <a:p>
            <a:r>
              <a:rPr lang="en-US" dirty="0"/>
              <a:t>The Doctor’s Argument</a:t>
            </a:r>
          </a:p>
        </p:txBody>
      </p:sp>
      <p:sp>
        <p:nvSpPr>
          <p:cNvPr id="3" name="Content Placeholder 2">
            <a:extLst>
              <a:ext uri="{FF2B5EF4-FFF2-40B4-BE49-F238E27FC236}">
                <a16:creationId xmlns:a16="http://schemas.microsoft.com/office/drawing/2014/main" id="{01D28160-3712-48D8-B35C-2D7119E57622}"/>
              </a:ext>
            </a:extLst>
          </p:cNvPr>
          <p:cNvSpPr>
            <a:spLocks noGrp="1"/>
          </p:cNvSpPr>
          <p:nvPr>
            <p:ph idx="1"/>
          </p:nvPr>
        </p:nvSpPr>
        <p:spPr/>
        <p:txBody>
          <a:bodyPr/>
          <a:lstStyle/>
          <a:p>
            <a:r>
              <a:rPr lang="en-US" sz="2400" dirty="0">
                <a:solidFill>
                  <a:srgbClr val="000000"/>
                </a:solidFill>
                <a:effectLst/>
                <a:ea typeface="Times New Roman" panose="02020603050405020304" pitchFamily="18" charset="0"/>
                <a:cs typeface="Arial" panose="020B0604020202020204" pitchFamily="34" charset="0"/>
              </a:rPr>
              <a:t>The </a:t>
            </a:r>
            <a:r>
              <a:rPr lang="en-US" sz="2400" dirty="0">
                <a:solidFill>
                  <a:srgbClr val="000000"/>
                </a:solidFill>
                <a:ea typeface="Times New Roman" panose="02020603050405020304" pitchFamily="18" charset="0"/>
                <a:cs typeface="Arial" panose="020B0604020202020204" pitchFamily="34" charset="0"/>
              </a:rPr>
              <a:t>doctor argues that </a:t>
            </a:r>
            <a:r>
              <a:rPr lang="en-US" sz="2400" dirty="0">
                <a:solidFill>
                  <a:srgbClr val="000000"/>
                </a:solidFill>
                <a:effectLst/>
                <a:ea typeface="Times New Roman" panose="02020603050405020304" pitchFamily="18" charset="0"/>
                <a:cs typeface="Arial" panose="020B0604020202020204" pitchFamily="34" charset="0"/>
              </a:rPr>
              <a:t>no reasonable </a:t>
            </a:r>
            <a:r>
              <a:rPr lang="en-US" sz="2400" dirty="0">
                <a:solidFill>
                  <a:srgbClr val="000000"/>
                </a:solidFill>
                <a:ea typeface="Times New Roman" panose="02020603050405020304" pitchFamily="18" charset="0"/>
                <a:cs typeface="Arial" panose="020B0604020202020204" pitchFamily="34" charset="0"/>
              </a:rPr>
              <a:t>person “</a:t>
            </a:r>
            <a:r>
              <a:rPr lang="en-US" sz="2400" dirty="0">
                <a:solidFill>
                  <a:srgbClr val="000000"/>
                </a:solidFill>
                <a:effectLst/>
                <a:ea typeface="Times New Roman" panose="02020603050405020304" pitchFamily="18" charset="0"/>
                <a:cs typeface="Arial" panose="020B0604020202020204" pitchFamily="34" charset="0"/>
              </a:rPr>
              <a:t>would understand that they were used with the intention of entering ‘into any contractual relation whatever,’ and that they could reasonably be understood only ‘as his expression in strong language that he believed and expected that as a result of the operation he would give the plaintiff a very good hand.’”</a:t>
            </a:r>
          </a:p>
          <a:p>
            <a:r>
              <a:rPr lang="en-US" sz="2400" dirty="0">
                <a:solidFill>
                  <a:srgbClr val="000000"/>
                </a:solidFill>
                <a:ea typeface="Times New Roman" panose="02020603050405020304" pitchFamily="18" charset="0"/>
                <a:cs typeface="Arial" panose="020B0604020202020204" pitchFamily="34" charset="0"/>
              </a:rPr>
              <a:t>This is the typical view of doctor promises of a good result. </a:t>
            </a:r>
          </a:p>
          <a:p>
            <a:r>
              <a:rPr lang="en-US" sz="2400" dirty="0">
                <a:solidFill>
                  <a:srgbClr val="000000"/>
                </a:solidFill>
                <a:effectLst/>
                <a:ea typeface="Times New Roman" panose="02020603050405020304" pitchFamily="18" charset="0"/>
                <a:cs typeface="Arial" panose="020B0604020202020204" pitchFamily="34" charset="0"/>
              </a:rPr>
              <a:t>So why does the court rea</a:t>
            </a:r>
            <a:r>
              <a:rPr lang="en-US" sz="2400" dirty="0">
                <a:solidFill>
                  <a:srgbClr val="000000"/>
                </a:solidFill>
                <a:ea typeface="Times New Roman" panose="02020603050405020304" pitchFamily="18" charset="0"/>
                <a:cs typeface="Arial" panose="020B0604020202020204" pitchFamily="34" charset="0"/>
              </a:rPr>
              <a:t>ch a different result? </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48938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1D6B3-84F6-4235-83AF-75023C9689F1}"/>
              </a:ext>
            </a:extLst>
          </p:cNvPr>
          <p:cNvSpPr>
            <a:spLocks noGrp="1"/>
          </p:cNvSpPr>
          <p:nvPr>
            <p:ph type="title"/>
          </p:nvPr>
        </p:nvSpPr>
        <p:spPr/>
        <p:txBody>
          <a:bodyPr/>
          <a:lstStyle/>
          <a:p>
            <a:r>
              <a:rPr lang="en-US" dirty="0"/>
              <a:t>Facts Showing A Promise</a:t>
            </a:r>
          </a:p>
        </p:txBody>
      </p:sp>
      <p:sp>
        <p:nvSpPr>
          <p:cNvPr id="3" name="Content Placeholder 2">
            <a:extLst>
              <a:ext uri="{FF2B5EF4-FFF2-40B4-BE49-F238E27FC236}">
                <a16:creationId xmlns:a16="http://schemas.microsoft.com/office/drawing/2014/main" id="{4A2275D0-F013-4B76-A9CE-8EBECDCA4685}"/>
              </a:ext>
            </a:extLst>
          </p:cNvPr>
          <p:cNvSpPr>
            <a:spLocks noGrp="1"/>
          </p:cNvSpPr>
          <p:nvPr>
            <p:ph idx="1"/>
          </p:nvPr>
        </p:nvSpPr>
        <p:spPr/>
        <p:txBody>
          <a:bodyPr/>
          <a:lstStyle/>
          <a:p>
            <a:r>
              <a:rPr lang="en-US" sz="2400" dirty="0"/>
              <a:t>The doctor “repeatedly solicited from [George’s] father the opportunity to perform this operation . . . [There was] a reasonable basis for the further conclusion that, if defendant spoke the words attributed to him, he did so with the intention that they should be accepted at their face value, as an inducement for the granting of consent to the operation by the plaintiff and his father.”</a:t>
            </a:r>
          </a:p>
        </p:txBody>
      </p:sp>
    </p:spTree>
    <p:extLst>
      <p:ext uri="{BB962C8B-B14F-4D97-AF65-F5344CB8AC3E}">
        <p14:creationId xmlns:p14="http://schemas.microsoft.com/office/powerpoint/2010/main" val="3501192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DF4E5-19D9-4564-8DAD-D193B7E6180B}"/>
              </a:ext>
            </a:extLst>
          </p:cNvPr>
          <p:cNvSpPr>
            <a:spLocks noGrp="1"/>
          </p:cNvSpPr>
          <p:nvPr>
            <p:ph type="title"/>
          </p:nvPr>
        </p:nvSpPr>
        <p:spPr/>
        <p:txBody>
          <a:bodyPr/>
          <a:lstStyle/>
          <a:p>
            <a:r>
              <a:rPr lang="en-US" dirty="0"/>
              <a:t>Compensation for the Breach</a:t>
            </a:r>
          </a:p>
        </p:txBody>
      </p:sp>
      <p:sp>
        <p:nvSpPr>
          <p:cNvPr id="3" name="Content Placeholder 2">
            <a:extLst>
              <a:ext uri="{FF2B5EF4-FFF2-40B4-BE49-F238E27FC236}">
                <a16:creationId xmlns:a16="http://schemas.microsoft.com/office/drawing/2014/main" id="{57FE046C-87D3-4867-B8A2-1D8729087870}"/>
              </a:ext>
            </a:extLst>
          </p:cNvPr>
          <p:cNvSpPr>
            <a:spLocks noGrp="1"/>
          </p:cNvSpPr>
          <p:nvPr>
            <p:ph idx="1"/>
          </p:nvPr>
        </p:nvSpPr>
        <p:spPr/>
        <p:txBody>
          <a:bodyPr/>
          <a:lstStyle/>
          <a:p>
            <a:r>
              <a:rPr lang="en-US" dirty="0"/>
              <a:t>The doctor breached his promise. </a:t>
            </a:r>
          </a:p>
          <a:p>
            <a:r>
              <a:rPr lang="en-US" dirty="0"/>
              <a:t>How much money is George owed in compensation?</a:t>
            </a:r>
          </a:p>
        </p:txBody>
      </p:sp>
    </p:spTree>
    <p:extLst>
      <p:ext uri="{BB962C8B-B14F-4D97-AF65-F5344CB8AC3E}">
        <p14:creationId xmlns:p14="http://schemas.microsoft.com/office/powerpoint/2010/main" val="2236796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FC160-470B-4457-AE3B-C1C95683759D}"/>
              </a:ext>
            </a:extLst>
          </p:cNvPr>
          <p:cNvSpPr>
            <a:spLocks noGrp="1"/>
          </p:cNvSpPr>
          <p:nvPr>
            <p:ph type="title"/>
          </p:nvPr>
        </p:nvSpPr>
        <p:spPr/>
        <p:txBody>
          <a:bodyPr/>
          <a:lstStyle/>
          <a:p>
            <a:r>
              <a:rPr lang="en-US" dirty="0"/>
              <a:t>The Purpose of Awarding Damages</a:t>
            </a:r>
          </a:p>
        </p:txBody>
      </p:sp>
      <p:sp>
        <p:nvSpPr>
          <p:cNvPr id="3" name="Content Placeholder 2">
            <a:extLst>
              <a:ext uri="{FF2B5EF4-FFF2-40B4-BE49-F238E27FC236}">
                <a16:creationId xmlns:a16="http://schemas.microsoft.com/office/drawing/2014/main" id="{FDA795B9-E6E1-40B9-A92B-C70750734DF5}"/>
              </a:ext>
            </a:extLst>
          </p:cNvPr>
          <p:cNvSpPr>
            <a:spLocks noGrp="1"/>
          </p:cNvSpPr>
          <p:nvPr>
            <p:ph idx="1"/>
          </p:nvPr>
        </p:nvSpPr>
        <p:spPr/>
        <p:txBody>
          <a:bodyPr/>
          <a:lstStyle/>
          <a:p>
            <a:r>
              <a:rPr lang="en-US" sz="2800" dirty="0">
                <a:solidFill>
                  <a:srgbClr val="000000"/>
                </a:solidFill>
                <a:effectLst/>
                <a:ea typeface="Times New Roman" panose="02020603050405020304" pitchFamily="18" charset="0"/>
                <a:cs typeface="Arial" panose="020B0604020202020204" pitchFamily="34" charset="0"/>
              </a:rPr>
              <a:t>“The purpose . . . is to put the plaintiff in as good a position as he would have been in had the defendant kept his contract.“</a:t>
            </a:r>
          </a:p>
          <a:p>
            <a:r>
              <a:rPr lang="en-US" sz="2800" b="1" i="1" dirty="0">
                <a:effectLst/>
                <a:ea typeface="Times New Roman" panose="02020603050405020304" pitchFamily="18" charset="0"/>
              </a:rPr>
              <a:t>Our </a:t>
            </a:r>
            <a:r>
              <a:rPr lang="en-US" sz="2800" b="1" i="1" dirty="0">
                <a:ea typeface="Times New Roman" panose="02020603050405020304" pitchFamily="18" charset="0"/>
              </a:rPr>
              <a:t>formulation</a:t>
            </a:r>
            <a:r>
              <a:rPr lang="en-US" sz="2800" b="1" dirty="0">
                <a:ea typeface="Times New Roman" panose="02020603050405020304" pitchFamily="18" charset="0"/>
              </a:rPr>
              <a:t>: </a:t>
            </a:r>
            <a:r>
              <a:rPr lang="en-US" sz="2800" b="1" dirty="0">
                <a:effectLst/>
                <a:ea typeface="Times New Roman" panose="02020603050405020304" pitchFamily="18" charset="0"/>
              </a:rPr>
              <a:t>The fundamental goal of awarding damages for breach of contract is to put the injured party in as good a position as he or she would have been in if the promise had been kept. </a:t>
            </a:r>
          </a:p>
          <a:p>
            <a:endParaRPr lang="en-US" dirty="0"/>
          </a:p>
        </p:txBody>
      </p:sp>
    </p:spTree>
    <p:extLst>
      <p:ext uri="{BB962C8B-B14F-4D97-AF65-F5344CB8AC3E}">
        <p14:creationId xmlns:p14="http://schemas.microsoft.com/office/powerpoint/2010/main" val="2202384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4962-2D52-4973-B65F-36FD726A8014}"/>
              </a:ext>
            </a:extLst>
          </p:cNvPr>
          <p:cNvSpPr>
            <a:spLocks noGrp="1"/>
          </p:cNvSpPr>
          <p:nvPr>
            <p:ph type="title"/>
          </p:nvPr>
        </p:nvSpPr>
        <p:spPr/>
        <p:txBody>
          <a:bodyPr/>
          <a:lstStyle/>
          <a:p>
            <a:r>
              <a:rPr lang="en-US" dirty="0"/>
              <a:t>The Court’s Version of the Rule</a:t>
            </a:r>
          </a:p>
        </p:txBody>
      </p:sp>
      <p:sp>
        <p:nvSpPr>
          <p:cNvPr id="3" name="Content Placeholder 2">
            <a:extLst>
              <a:ext uri="{FF2B5EF4-FFF2-40B4-BE49-F238E27FC236}">
                <a16:creationId xmlns:a16="http://schemas.microsoft.com/office/drawing/2014/main" id="{84ADA715-F28B-494F-B412-C4FA5ACDCFC5}"/>
              </a:ext>
            </a:extLst>
          </p:cNvPr>
          <p:cNvSpPr>
            <a:spLocks noGrp="1"/>
          </p:cNvSpPr>
          <p:nvPr>
            <p:ph idx="1"/>
          </p:nvPr>
        </p:nvSpPr>
        <p:spPr/>
        <p:txBody>
          <a:bodyPr/>
          <a:lstStyle/>
          <a:p>
            <a:r>
              <a:rPr lang="en-US" sz="2400" i="1" dirty="0">
                <a:solidFill>
                  <a:srgbClr val="000000"/>
                </a:solidFill>
                <a:effectLst/>
                <a:ea typeface="Times New Roman" panose="02020603050405020304" pitchFamily="18" charset="0"/>
                <a:cs typeface="Arial" panose="020B0604020202020204" pitchFamily="34" charset="0"/>
              </a:rPr>
              <a:t>We concentrate on this</a:t>
            </a:r>
            <a:r>
              <a:rPr lang="en-US" sz="2400" dirty="0">
                <a:solidFill>
                  <a:srgbClr val="000000"/>
                </a:solidFill>
                <a:effectLst/>
                <a:ea typeface="Times New Roman" panose="02020603050405020304" pitchFamily="18" charset="0"/>
                <a:cs typeface="Arial" panose="020B0604020202020204" pitchFamily="34" charset="0"/>
              </a:rPr>
              <a:t>: The measure of recovery "is based upon what the defendant should have given the plaintiff, not what the plaintiff has given the defendant or otherwise expended.“ </a:t>
            </a:r>
            <a:endParaRPr lang="en-US" sz="2400" dirty="0">
              <a:solidFill>
                <a:srgbClr val="000000"/>
              </a:solidFill>
              <a:ea typeface="Times New Roman" panose="02020603050405020304" pitchFamily="18" charset="0"/>
              <a:cs typeface="Arial" panose="020B0604020202020204" pitchFamily="34" charset="0"/>
            </a:endParaRPr>
          </a:p>
          <a:p>
            <a:r>
              <a:rPr lang="en-US" sz="2400" i="1" dirty="0">
                <a:solidFill>
                  <a:srgbClr val="000000"/>
                </a:solidFill>
                <a:ea typeface="Times New Roman" panose="02020603050405020304" pitchFamily="18" charset="0"/>
                <a:cs typeface="Arial" panose="020B0604020202020204" pitchFamily="34" charset="0"/>
              </a:rPr>
              <a:t>The court also says</a:t>
            </a:r>
            <a:r>
              <a:rPr lang="en-US" sz="2400" dirty="0">
                <a:solidFill>
                  <a:srgbClr val="000000"/>
                </a:solidFill>
                <a:ea typeface="Times New Roman" panose="02020603050405020304" pitchFamily="18" charset="0"/>
                <a:cs typeface="Arial" panose="020B0604020202020204" pitchFamily="34" charset="0"/>
              </a:rPr>
              <a:t>: “</a:t>
            </a:r>
            <a:r>
              <a:rPr lang="en-US" sz="2400" dirty="0">
                <a:solidFill>
                  <a:srgbClr val="000000"/>
                </a:solidFill>
                <a:effectLst/>
                <a:ea typeface="Times New Roman" panose="02020603050405020304" pitchFamily="18" charset="0"/>
                <a:cs typeface="Arial" panose="020B0604020202020204" pitchFamily="34" charset="0"/>
              </a:rPr>
              <a:t>The only losses that can be said fairly to come within the terms of a contract are such as the parties must have had in mind when the contract was made, or such as they either knew or ought to have known would probably result from a failure to comply with its terms.“</a:t>
            </a:r>
          </a:p>
          <a:p>
            <a:pPr lvl="1"/>
            <a:r>
              <a:rPr lang="en-US" sz="2400" dirty="0">
                <a:solidFill>
                  <a:srgbClr val="000000"/>
                </a:solidFill>
                <a:effectLst/>
                <a:ea typeface="Times New Roman" panose="02020603050405020304" pitchFamily="18" charset="0"/>
                <a:cs typeface="Arial" panose="020B0604020202020204" pitchFamily="34" charset="0"/>
              </a:rPr>
              <a:t>We put</a:t>
            </a:r>
            <a:r>
              <a:rPr lang="en-US" sz="2400" dirty="0">
                <a:solidFill>
                  <a:srgbClr val="000000"/>
                </a:solidFill>
                <a:ea typeface="Times New Roman" panose="02020603050405020304" pitchFamily="18" charset="0"/>
                <a:cs typeface="Arial" panose="020B0604020202020204" pitchFamily="34" charset="0"/>
              </a:rPr>
              <a:t> this aside. We discuss it at length later. </a:t>
            </a:r>
            <a:endParaRPr lang="en-US" sz="2400" dirty="0">
              <a:solidFill>
                <a:srgbClr val="00000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8563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95D4E-447F-41E7-BE08-39180B98C2DD}"/>
              </a:ext>
            </a:extLst>
          </p:cNvPr>
          <p:cNvSpPr>
            <a:spLocks noGrp="1"/>
          </p:cNvSpPr>
          <p:nvPr>
            <p:ph type="title"/>
          </p:nvPr>
        </p:nvSpPr>
        <p:spPr/>
        <p:txBody>
          <a:bodyPr/>
          <a:lstStyle/>
          <a:p>
            <a:r>
              <a:rPr lang="en-US" dirty="0"/>
              <a:t>A Three-Step Rule</a:t>
            </a:r>
          </a:p>
        </p:txBody>
      </p:sp>
      <p:sp>
        <p:nvSpPr>
          <p:cNvPr id="3" name="Content Placeholder 2">
            <a:extLst>
              <a:ext uri="{FF2B5EF4-FFF2-40B4-BE49-F238E27FC236}">
                <a16:creationId xmlns:a16="http://schemas.microsoft.com/office/drawing/2014/main" id="{4C238A16-125B-4C87-8517-DEDEDF64B157}"/>
              </a:ext>
            </a:extLst>
          </p:cNvPr>
          <p:cNvSpPr>
            <a:spLocks noGrp="1"/>
          </p:cNvSpPr>
          <p:nvPr>
            <p:ph idx="1"/>
          </p:nvPr>
        </p:nvSpPr>
        <p:spPr/>
        <p:txBody>
          <a:bodyPr/>
          <a:lstStyle/>
          <a:p>
            <a:r>
              <a:rPr lang="en-US" dirty="0"/>
              <a:t>Determine the “promise kept” position.</a:t>
            </a:r>
          </a:p>
          <a:p>
            <a:r>
              <a:rPr lang="en-US" dirty="0"/>
              <a:t>Figure out the damages caused by the breach.</a:t>
            </a:r>
          </a:p>
          <a:p>
            <a:r>
              <a:rPr lang="en-US" dirty="0"/>
              <a:t>Award enough money to change the “damages caused by the breach” position to the “promise kept” position. </a:t>
            </a:r>
          </a:p>
        </p:txBody>
      </p:sp>
    </p:spTree>
    <p:extLst>
      <p:ext uri="{BB962C8B-B14F-4D97-AF65-F5344CB8AC3E}">
        <p14:creationId xmlns:p14="http://schemas.microsoft.com/office/powerpoint/2010/main" val="3211520480"/>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2973</TotalTime>
  <Words>1800</Words>
  <Application>Microsoft Office PowerPoint</Application>
  <PresentationFormat>On-screen Show (4:3)</PresentationFormat>
  <Paragraphs>90</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Garamond</vt:lpstr>
      <vt:lpstr>Verdana</vt:lpstr>
      <vt:lpstr>Wingdings</vt:lpstr>
      <vt:lpstr>Edge</vt:lpstr>
      <vt:lpstr>The Expectation Measure</vt:lpstr>
      <vt:lpstr>Hawkins v. McGee</vt:lpstr>
      <vt:lpstr>A Promise Of A Perfect Hand?</vt:lpstr>
      <vt:lpstr>The Doctor’s Argument</vt:lpstr>
      <vt:lpstr>Facts Showing A Promise</vt:lpstr>
      <vt:lpstr>Compensation for the Breach</vt:lpstr>
      <vt:lpstr>The Purpose of Awarding Damages</vt:lpstr>
      <vt:lpstr>The Court’s Version of the Rule</vt:lpstr>
      <vt:lpstr>A Three-Step Rule</vt:lpstr>
      <vt:lpstr>Promise Kept Position</vt:lpstr>
      <vt:lpstr>Losses Caused By The Breach</vt:lpstr>
      <vt:lpstr>How Much Do We Give?</vt:lpstr>
      <vt:lpstr>The Doctor’s Fee</vt:lpstr>
      <vt:lpstr>Pain and Suffering</vt:lpstr>
      <vt:lpstr>The Defective House 1</vt:lpstr>
      <vt:lpstr>The Defective House 2</vt:lpstr>
      <vt:lpstr>Too Much For Smith</vt:lpstr>
      <vt:lpstr>Jones Sues Too</vt:lpstr>
      <vt:lpstr>Invasion of the Frat Boys</vt:lpstr>
      <vt:lpstr>Pomegrante Computers</vt:lpstr>
      <vt:lpstr>Sowle and Wright </vt:lpstr>
      <vt:lpstr>Johnnie–“the Red”–Walker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469</cp:revision>
  <dcterms:created xsi:type="dcterms:W3CDTF">2004-02-06T21:25:14Z</dcterms:created>
  <dcterms:modified xsi:type="dcterms:W3CDTF">2021-09-18T19:40:20Z</dcterms:modified>
</cp:coreProperties>
</file>